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9" r:id="rId2"/>
    <p:sldId id="270" r:id="rId3"/>
    <p:sldId id="272" r:id="rId4"/>
    <p:sldId id="273" r:id="rId5"/>
    <p:sldId id="274" r:id="rId6"/>
    <p:sldId id="275" r:id="rId7"/>
    <p:sldId id="268" r:id="rId8"/>
    <p:sldId id="271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Qualcomm" initials="QC" lastIdx="9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6E8F7-4DF9-B94D-B429-B25452CD2CD2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2A96D-D0C3-C84B-847B-360EC7DDD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367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6E8F7-4DF9-B94D-B429-B25452CD2CD2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2A96D-D0C3-C84B-847B-360EC7DDD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800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6E8F7-4DF9-B94D-B429-B25452CD2CD2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2A96D-D0C3-C84B-847B-360EC7DDD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2377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200" y="1200000"/>
            <a:ext cx="8359200" cy="264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60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374107"/>
            <a:ext cx="1080000" cy="233711"/>
          </a:xfrm>
          <a:prstGeom prst="rect">
            <a:avLst/>
          </a:prstGeom>
        </p:spPr>
      </p:pic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6422400"/>
            <a:ext cx="2581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SA2#117, Oct 17 – 21, 2016, Kaohsiung City, Taiwan    S2-165696</a:t>
            </a:r>
            <a:endParaRPr lang="en-US" dirty="0">
              <a:cs typeface="Arial" panose="020B0604020202020204" pitchFamily="34" charset="0"/>
            </a:endParaRPr>
          </a:p>
        </p:txBody>
      </p:sp>
      <p:sp>
        <p:nvSpPr>
          <p:cNvPr id="8" name="Content Placeholder 12"/>
          <p:cNvSpPr>
            <a:spLocks noGrp="1"/>
          </p:cNvSpPr>
          <p:nvPr>
            <p:ph sz="quarter" idx="13" hasCustomPrompt="1"/>
          </p:nvPr>
        </p:nvSpPr>
        <p:spPr>
          <a:xfrm>
            <a:off x="417600" y="4079999"/>
            <a:ext cx="8308800" cy="2102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230400" indent="-228600">
              <a:buFont typeface="Arial" panose="020B0604020202020204" pitchFamily="34" charset="0"/>
              <a:buChar char="•"/>
              <a:defRPr sz="1800"/>
            </a:lvl2pPr>
          </a:lstStyle>
          <a:p>
            <a:pPr lvl="0"/>
            <a:r>
              <a:rPr lang="en-US" dirty="0"/>
              <a:t>Supporting headline in sentence case here </a:t>
            </a:r>
          </a:p>
          <a:p>
            <a:pPr lvl="1"/>
            <a:r>
              <a:rPr lang="en-US" dirty="0"/>
              <a:t>Author/Presenter</a:t>
            </a:r>
          </a:p>
          <a:p>
            <a:pPr lvl="1"/>
            <a:r>
              <a:rPr lang="en-US" dirty="0"/>
              <a:t>DD-MM-YYYY</a:t>
            </a:r>
          </a:p>
        </p:txBody>
      </p:sp>
    </p:spTree>
    <p:extLst>
      <p:ext uri="{BB962C8B-B14F-4D97-AF65-F5344CB8AC3E}">
        <p14:creationId xmlns:p14="http://schemas.microsoft.com/office/powerpoint/2010/main" val="2981525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6E8F7-4DF9-B94D-B429-B25452CD2CD2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2A96D-D0C3-C84B-847B-360EC7DDD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9769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6E8F7-4DF9-B94D-B429-B25452CD2CD2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2A96D-D0C3-C84B-847B-360EC7DDD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569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6E8F7-4DF9-B94D-B429-B25452CD2CD2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2A96D-D0C3-C84B-847B-360EC7DDD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550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6E8F7-4DF9-B94D-B429-B25452CD2CD2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2A96D-D0C3-C84B-847B-360EC7DDD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476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6E8F7-4DF9-B94D-B429-B25452CD2CD2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2A96D-D0C3-C84B-847B-360EC7DDD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34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6E8F7-4DF9-B94D-B429-B25452CD2CD2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2A96D-D0C3-C84B-847B-360EC7DDD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537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6E8F7-4DF9-B94D-B429-B25452CD2CD2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2A96D-D0C3-C84B-847B-360EC7DDD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334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6E8F7-4DF9-B94D-B429-B25452CD2CD2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2A96D-D0C3-C84B-847B-360EC7DDD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052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A6E8F7-4DF9-B94D-B429-B25452CD2CD2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92A96D-D0C3-C84B-847B-360EC7DDD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471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Discussion guide for slicing</a:t>
            </a:r>
            <a:endParaRPr lang="en-US" sz="4000" noProof="0" dirty="0">
              <a:solidFill>
                <a:schemeClr val="tx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285750" indent="-285750">
              <a:defRPr/>
            </a:pPr>
            <a:r>
              <a:rPr lang="en-GB" dirty="0"/>
              <a:t>Based on </a:t>
            </a:r>
            <a:r>
              <a:rPr lang="en-US" b="1" dirty="0"/>
              <a:t>S2-166055 picture (courtesy Qualcomm)</a:t>
            </a:r>
            <a:endParaRPr lang="en-US" dirty="0">
              <a:solidFill>
                <a:srgbClr val="FFFFFF"/>
              </a:solidFill>
            </a:endParaRPr>
          </a:p>
          <a:p>
            <a:pPr marL="285750" lvl="0" indent="-285750" eaLnBrk="1" hangingPunct="1">
              <a:defRPr/>
            </a:pPr>
            <a:endParaRPr lang="en-US" b="1" dirty="0"/>
          </a:p>
          <a:p>
            <a:pPr marL="285750" lvl="0" indent="-285750" eaLnBrk="1" hangingPunct="1">
              <a:defRPr/>
            </a:pPr>
            <a:endParaRPr lang="en-US" b="1" dirty="0"/>
          </a:p>
          <a:p>
            <a:pPr marL="285750" lvl="0" indent="-285750">
              <a:defRPr/>
            </a:pPr>
            <a:r>
              <a:rPr lang="en-US" dirty="0"/>
              <a:t>EDITOR (NOKIA)</a:t>
            </a:r>
          </a:p>
          <a:p>
            <a:pPr marL="285750" lvl="0" indent="-285750">
              <a:defRPr/>
            </a:pPr>
            <a:r>
              <a:rPr lang="en-US" dirty="0"/>
              <a:t>3GPP TSG SA WG2#118, November 14-18, Reno, Nevada.                       </a:t>
            </a:r>
            <a:r>
              <a:rPr lang="en-US" sz="3000" b="1" dirty="0"/>
              <a:t>S2-16xxxx</a:t>
            </a:r>
            <a:endParaRPr lang="en-US" sz="3000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>
                <a:cs typeface="Arial" panose="020B0604020202020204" pitchFamily="34" charset="0"/>
              </a:rPr>
              <a:t>SA2#117, Oct 17 – 21, 2016, Kaohsiung City, Taiwan    S2-165696</a:t>
            </a:r>
            <a:endParaRPr 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79760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is NSSAI?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00200"/>
            <a:ext cx="8475785" cy="4525963"/>
          </a:xfrm>
        </p:spPr>
        <p:txBody>
          <a:bodyPr>
            <a:normAutofit/>
          </a:bodyPr>
          <a:lstStyle/>
          <a:p>
            <a:r>
              <a:rPr lang="en-GB" dirty="0"/>
              <a:t>A slice is identified by two pieces of info: Slice/Service type (SST) and complementary info that we can call Tenant ID, or client ID, or SLA ID</a:t>
            </a:r>
          </a:p>
          <a:p>
            <a:pPr lvl="1"/>
            <a:r>
              <a:rPr lang="en-GB" dirty="0"/>
              <a:t>We refer to this as Individual Network Slice Selection Information, or I-NSSAI</a:t>
            </a:r>
          </a:p>
          <a:p>
            <a:r>
              <a:rPr lang="en-GB" dirty="0"/>
              <a:t>A NSSAI (Network Slice Selection Information) is a collection of &gt;1 I-NSSAIs</a:t>
            </a: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49318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Which procedures use what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MM procedures should include NSSAI (they affect all slices)</a:t>
            </a:r>
          </a:p>
          <a:p>
            <a:r>
              <a:rPr lang="en-GB" dirty="0"/>
              <a:t>SM procedures should include the I-NSSAI of the affected slice.</a:t>
            </a:r>
          </a:p>
        </p:txBody>
      </p:sp>
    </p:spTree>
    <p:extLst>
      <p:ext uri="{BB962C8B-B14F-4D97-AF65-F5344CB8AC3E}">
        <p14:creationId xmlns:p14="http://schemas.microsoft.com/office/powerpoint/2010/main" val="19009335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does HSS store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The HSS stores the I-NSSAIs of the slices the UE subscribes to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86987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is CCNF selected by RAN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By Temp ID (if available)</a:t>
            </a:r>
          </a:p>
          <a:p>
            <a:r>
              <a:rPr lang="en-GB" dirty="0"/>
              <a:t>By NSSAI based routing in RAN</a:t>
            </a:r>
          </a:p>
        </p:txBody>
      </p:sp>
    </p:spTree>
    <p:extLst>
      <p:ext uri="{BB962C8B-B14F-4D97-AF65-F5344CB8AC3E}">
        <p14:creationId xmlns:p14="http://schemas.microsoft.com/office/powerpoint/2010/main" val="5227987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is SMF selected by CCNF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By I-NSSAI . If more than 1 SMF is allowed in a slice the DNN or other info also is used. </a:t>
            </a:r>
          </a:p>
        </p:txBody>
      </p:sp>
    </p:spTree>
    <p:extLst>
      <p:ext uri="{BB962C8B-B14F-4D97-AF65-F5344CB8AC3E}">
        <p14:creationId xmlns:p14="http://schemas.microsoft.com/office/powerpoint/2010/main" val="11587141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3" name="Straight Arrow Connector 62"/>
          <p:cNvCxnSpPr/>
          <p:nvPr/>
        </p:nvCxnSpPr>
        <p:spPr>
          <a:xfrm flipH="1" flipV="1">
            <a:off x="5493623" y="4107307"/>
            <a:ext cx="1271122" cy="773289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162393" y="3293495"/>
            <a:ext cx="1078173" cy="791570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479303" y="3504614"/>
            <a:ext cx="444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UE</a:t>
            </a:r>
          </a:p>
        </p:txBody>
      </p:sp>
      <p:sp>
        <p:nvSpPr>
          <p:cNvPr id="6" name="Flowchart: Magnetic Disk 5"/>
          <p:cNvSpPr/>
          <p:nvPr/>
        </p:nvSpPr>
        <p:spPr>
          <a:xfrm>
            <a:off x="7507578" y="550292"/>
            <a:ext cx="955343" cy="736979"/>
          </a:xfrm>
          <a:prstGeom prst="flowChartMagneticDisk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7714982" y="802355"/>
            <a:ext cx="540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HSS</a:t>
            </a:r>
          </a:p>
        </p:txBody>
      </p:sp>
      <p:sp>
        <p:nvSpPr>
          <p:cNvPr id="8" name="Flowchart: Magnetic Disk 7"/>
          <p:cNvSpPr/>
          <p:nvPr/>
        </p:nvSpPr>
        <p:spPr>
          <a:xfrm>
            <a:off x="7507578" y="1562505"/>
            <a:ext cx="955343" cy="736979"/>
          </a:xfrm>
          <a:prstGeom prst="flowChartMagneticDisk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7714982" y="1814568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DNS</a:t>
            </a:r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585475" y="2197548"/>
            <a:ext cx="13648" cy="100041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585475" y="2197548"/>
            <a:ext cx="1241947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93868" y="1824089"/>
            <a:ext cx="26133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NSSAI=SST(s)+tenant-id(s)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186880" y="3293495"/>
            <a:ext cx="1078173" cy="791570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/>
          <p:cNvSpPr txBox="1"/>
          <p:nvPr/>
        </p:nvSpPr>
        <p:spPr>
          <a:xfrm>
            <a:off x="2449198" y="3504614"/>
            <a:ext cx="591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RAN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814151" y="3129719"/>
            <a:ext cx="1078173" cy="791570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/>
          <p:cNvSpPr txBox="1"/>
          <p:nvPr/>
        </p:nvSpPr>
        <p:spPr>
          <a:xfrm>
            <a:off x="7076469" y="3340838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SMF</a:t>
            </a:r>
          </a:p>
        </p:txBody>
      </p:sp>
      <p:cxnSp>
        <p:nvCxnSpPr>
          <p:cNvPr id="28" name="Straight Connector 27"/>
          <p:cNvCxnSpPr/>
          <p:nvPr/>
        </p:nvCxnSpPr>
        <p:spPr>
          <a:xfrm flipH="1" flipV="1">
            <a:off x="4869387" y="1017393"/>
            <a:ext cx="2577979" cy="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4881419" y="918781"/>
            <a:ext cx="0" cy="211540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4481847" y="678138"/>
            <a:ext cx="1672414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600" dirty="0"/>
              <a:t>NSSAI</a:t>
            </a:r>
            <a:endParaRPr lang="en-GB" sz="1600" dirty="0">
              <a:solidFill>
                <a:srgbClr val="FF0000"/>
              </a:solidFill>
            </a:endParaRPr>
          </a:p>
        </p:txBody>
      </p:sp>
      <p:cxnSp>
        <p:nvCxnSpPr>
          <p:cNvPr id="33" name="Straight Arrow Connector 32"/>
          <p:cNvCxnSpPr/>
          <p:nvPr/>
        </p:nvCxnSpPr>
        <p:spPr>
          <a:xfrm>
            <a:off x="1306430" y="3755498"/>
            <a:ext cx="673071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1231141" y="3524665"/>
            <a:ext cx="552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NSSAI</a:t>
            </a:r>
            <a:endParaRPr lang="en-GB" sz="1200" dirty="0">
              <a:solidFill>
                <a:srgbClr val="FF0000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6814151" y="4360293"/>
            <a:ext cx="1078173" cy="791570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TextBox 40"/>
          <p:cNvSpPr txBox="1"/>
          <p:nvPr/>
        </p:nvSpPr>
        <p:spPr>
          <a:xfrm>
            <a:off x="7076469" y="4571412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SMF</a:t>
            </a:r>
          </a:p>
        </p:txBody>
      </p:sp>
      <p:sp>
        <p:nvSpPr>
          <p:cNvPr id="42" name="Rectangular Callout 41"/>
          <p:cNvSpPr/>
          <p:nvPr/>
        </p:nvSpPr>
        <p:spPr>
          <a:xfrm>
            <a:off x="2346036" y="2416333"/>
            <a:ext cx="919017" cy="781627"/>
          </a:xfrm>
          <a:prstGeom prst="wedgeRectCallou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TextBox 42"/>
          <p:cNvSpPr txBox="1"/>
          <p:nvPr/>
        </p:nvSpPr>
        <p:spPr>
          <a:xfrm>
            <a:off x="2315898" y="2398683"/>
            <a:ext cx="9865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Select CN node  based on SST and tenant</a:t>
            </a:r>
          </a:p>
        </p:txBody>
      </p:sp>
      <p:cxnSp>
        <p:nvCxnSpPr>
          <p:cNvPr id="44" name="Straight Arrow Connector 43"/>
          <p:cNvCxnSpPr/>
          <p:nvPr/>
        </p:nvCxnSpPr>
        <p:spPr>
          <a:xfrm>
            <a:off x="3327422" y="3750357"/>
            <a:ext cx="673071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3244256" y="3354572"/>
            <a:ext cx="5725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NAS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3244256" y="3760929"/>
            <a:ext cx="552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NSSAI</a:t>
            </a:r>
          </a:p>
        </p:txBody>
      </p:sp>
      <p:sp>
        <p:nvSpPr>
          <p:cNvPr id="49" name="Flowchart: Magnetic Disk 48"/>
          <p:cNvSpPr/>
          <p:nvPr/>
        </p:nvSpPr>
        <p:spPr>
          <a:xfrm>
            <a:off x="5203034" y="1524547"/>
            <a:ext cx="955343" cy="736979"/>
          </a:xfrm>
          <a:prstGeom prst="flowChartMagneticDisk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TextBox 49"/>
          <p:cNvSpPr txBox="1"/>
          <p:nvPr/>
        </p:nvSpPr>
        <p:spPr>
          <a:xfrm>
            <a:off x="5367925" y="1774968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DNS</a:t>
            </a:r>
          </a:p>
        </p:txBody>
      </p:sp>
      <p:cxnSp>
        <p:nvCxnSpPr>
          <p:cNvPr id="51" name="Straight Arrow Connector 50"/>
          <p:cNvCxnSpPr/>
          <p:nvPr/>
        </p:nvCxnSpPr>
        <p:spPr>
          <a:xfrm flipV="1">
            <a:off x="5203679" y="2355419"/>
            <a:ext cx="0" cy="67876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5421489" y="2299484"/>
            <a:ext cx="121310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DNS </a:t>
            </a:r>
            <a:r>
              <a:rPr lang="en-GB" dirty="0" err="1"/>
              <a:t>req</a:t>
            </a:r>
            <a:r>
              <a:rPr lang="en-GB" dirty="0"/>
              <a:t> </a:t>
            </a:r>
            <a:r>
              <a:rPr lang="en-GB" sz="1200" dirty="0"/>
              <a:t>(DNN+ I-NSSAI)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6463907" y="1883649"/>
            <a:ext cx="112082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DNS </a:t>
            </a:r>
            <a:r>
              <a:rPr lang="en-GB" dirty="0" err="1"/>
              <a:t>req</a:t>
            </a:r>
            <a:r>
              <a:rPr lang="en-GB" dirty="0"/>
              <a:t> </a:t>
            </a:r>
            <a:r>
              <a:rPr lang="en-GB" sz="1200" dirty="0"/>
              <a:t>(DNN+I-NSSAI)</a:t>
            </a:r>
          </a:p>
        </p:txBody>
      </p:sp>
      <p:cxnSp>
        <p:nvCxnSpPr>
          <p:cNvPr id="58" name="Straight Arrow Connector 57"/>
          <p:cNvCxnSpPr/>
          <p:nvPr/>
        </p:nvCxnSpPr>
        <p:spPr>
          <a:xfrm flipH="1" flipV="1">
            <a:off x="6208494" y="1883649"/>
            <a:ext cx="1112502" cy="938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1" name="Rectangular Callout 60"/>
          <p:cNvSpPr/>
          <p:nvPr/>
        </p:nvSpPr>
        <p:spPr>
          <a:xfrm>
            <a:off x="2817459" y="4279842"/>
            <a:ext cx="919017" cy="344646"/>
          </a:xfrm>
          <a:prstGeom prst="wedgeRectCallout">
            <a:avLst>
              <a:gd name="adj1" fmla="val 92030"/>
              <a:gd name="adj2" fmla="val -108615"/>
            </a:avLst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TextBox 61"/>
          <p:cNvSpPr txBox="1"/>
          <p:nvPr/>
        </p:nvSpPr>
        <p:spPr>
          <a:xfrm>
            <a:off x="2860157" y="4318678"/>
            <a:ext cx="9865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Select GW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100240" y="153959"/>
            <a:ext cx="32928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/>
              <a:t>NW slicing in 8.1</a:t>
            </a:r>
          </a:p>
        </p:txBody>
      </p:sp>
      <p:sp>
        <p:nvSpPr>
          <p:cNvPr id="47" name="Rectangle 46"/>
          <p:cNvSpPr/>
          <p:nvPr/>
        </p:nvSpPr>
        <p:spPr>
          <a:xfrm>
            <a:off x="4452032" y="3225761"/>
            <a:ext cx="1078173" cy="79157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Rectangle 47"/>
          <p:cNvSpPr/>
          <p:nvPr/>
        </p:nvSpPr>
        <p:spPr>
          <a:xfrm>
            <a:off x="4855772" y="3090463"/>
            <a:ext cx="1078173" cy="791570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" name="Group 1"/>
          <p:cNvGrpSpPr/>
          <p:nvPr/>
        </p:nvGrpSpPr>
        <p:grpSpPr>
          <a:xfrm>
            <a:off x="4019660" y="3324496"/>
            <a:ext cx="1078173" cy="791570"/>
            <a:chOff x="4390513" y="3129719"/>
            <a:chExt cx="1078173" cy="791570"/>
          </a:xfrm>
        </p:grpSpPr>
        <p:sp>
          <p:nvSpPr>
            <p:cNvPr id="19" name="Rectangle 18"/>
            <p:cNvSpPr/>
            <p:nvPr/>
          </p:nvSpPr>
          <p:spPr>
            <a:xfrm>
              <a:off x="4390513" y="3129719"/>
              <a:ext cx="1078173" cy="791570"/>
            </a:xfrm>
            <a:prstGeom prst="rect">
              <a:avLst/>
            </a:prstGeom>
            <a:solidFill>
              <a:schemeClr val="bg1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519251" y="3340838"/>
              <a:ext cx="6864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CCNF</a:t>
              </a:r>
            </a:p>
          </p:txBody>
        </p:sp>
      </p:grpSp>
      <p:cxnSp>
        <p:nvCxnSpPr>
          <p:cNvPr id="52" name="Straight Arrow Connector 51"/>
          <p:cNvCxnSpPr/>
          <p:nvPr/>
        </p:nvCxnSpPr>
        <p:spPr>
          <a:xfrm flipH="1" flipV="1">
            <a:off x="5552209" y="3630686"/>
            <a:ext cx="1271122" cy="773289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>
            <a:stCxn id="21" idx="1"/>
          </p:cNvCxnSpPr>
          <p:nvPr/>
        </p:nvCxnSpPr>
        <p:spPr>
          <a:xfrm flipH="1" flipV="1">
            <a:off x="5687324" y="3372559"/>
            <a:ext cx="1126827" cy="15294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4" name="Rectangular Callout 53"/>
          <p:cNvSpPr/>
          <p:nvPr/>
        </p:nvSpPr>
        <p:spPr>
          <a:xfrm>
            <a:off x="2724904" y="4900477"/>
            <a:ext cx="919017" cy="472110"/>
          </a:xfrm>
          <a:prstGeom prst="wedgeRectCallout">
            <a:avLst>
              <a:gd name="adj1" fmla="val 141036"/>
              <a:gd name="adj2" fmla="val -163692"/>
            </a:avLst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TextBox 54"/>
          <p:cNvSpPr txBox="1"/>
          <p:nvPr/>
        </p:nvSpPr>
        <p:spPr>
          <a:xfrm>
            <a:off x="2724904" y="4910922"/>
            <a:ext cx="9865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Multiple slices per UE</a:t>
            </a:r>
          </a:p>
        </p:txBody>
      </p:sp>
      <p:sp>
        <p:nvSpPr>
          <p:cNvPr id="67" name="Rectangular Callout 66"/>
          <p:cNvSpPr/>
          <p:nvPr/>
        </p:nvSpPr>
        <p:spPr>
          <a:xfrm>
            <a:off x="2740448" y="4893402"/>
            <a:ext cx="919017" cy="472110"/>
          </a:xfrm>
          <a:prstGeom prst="wedgeRectCallout">
            <a:avLst>
              <a:gd name="adj1" fmla="val 188557"/>
              <a:gd name="adj2" fmla="val -172364"/>
            </a:avLst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8" name="Rectangular Callout 67"/>
          <p:cNvSpPr/>
          <p:nvPr/>
        </p:nvSpPr>
        <p:spPr>
          <a:xfrm>
            <a:off x="2722854" y="4896882"/>
            <a:ext cx="919017" cy="472110"/>
          </a:xfrm>
          <a:prstGeom prst="wedgeRectCallout">
            <a:avLst>
              <a:gd name="adj1" fmla="val 163311"/>
              <a:gd name="adj2" fmla="val -166583"/>
            </a:avLst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9" name="Rectangular Callout 68"/>
          <p:cNvSpPr/>
          <p:nvPr/>
        </p:nvSpPr>
        <p:spPr>
          <a:xfrm>
            <a:off x="1394424" y="4399384"/>
            <a:ext cx="919017" cy="1242241"/>
          </a:xfrm>
          <a:prstGeom prst="wedgeRectCallout">
            <a:avLst>
              <a:gd name="adj1" fmla="val 54904"/>
              <a:gd name="adj2" fmla="val -84170"/>
            </a:avLst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0" name="TextBox 69"/>
          <p:cNvSpPr txBox="1"/>
          <p:nvPr/>
        </p:nvSpPr>
        <p:spPr>
          <a:xfrm>
            <a:off x="1388094" y="4467031"/>
            <a:ext cx="9865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Possible support for RAN slicing</a:t>
            </a:r>
          </a:p>
          <a:p>
            <a:r>
              <a:rPr lang="en-GB" sz="1200" dirty="0"/>
              <a:t>Based on RRC NSSAI inspection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7174662" y="2767098"/>
            <a:ext cx="1672414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600" dirty="0"/>
              <a:t>I-NSSAI + DNN</a:t>
            </a:r>
            <a:endParaRPr lang="en-GB" sz="1600" dirty="0">
              <a:solidFill>
                <a:srgbClr val="FF0000"/>
              </a:solidFill>
            </a:endParaRPr>
          </a:p>
        </p:txBody>
      </p:sp>
      <p:sp>
        <p:nvSpPr>
          <p:cNvPr id="3" name="Rectangular Callout 2"/>
          <p:cNvSpPr/>
          <p:nvPr/>
        </p:nvSpPr>
        <p:spPr>
          <a:xfrm>
            <a:off x="3520249" y="1883650"/>
            <a:ext cx="1311054" cy="1128818"/>
          </a:xfrm>
          <a:prstGeom prst="wedgeRectCallout">
            <a:avLst>
              <a:gd name="adj1" fmla="val -3665"/>
              <a:gd name="adj2" fmla="val 7371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GB"/>
              <a:t>Selected by Temp ID or NSSAI </a:t>
            </a:r>
            <a:r>
              <a:rPr lang="en-GB">
                <a:solidFill>
                  <a:srgbClr val="FF0000"/>
                </a:solidFill>
              </a:rPr>
              <a:t>in NAS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10" name="Rectangular Callout 9"/>
          <p:cNvSpPr/>
          <p:nvPr/>
        </p:nvSpPr>
        <p:spPr>
          <a:xfrm>
            <a:off x="7174662" y="5417592"/>
            <a:ext cx="1672414" cy="912870"/>
          </a:xfrm>
          <a:prstGeom prst="wedgeRectCallout">
            <a:avLst>
              <a:gd name="adj1" fmla="val -54490"/>
              <a:gd name="adj2" fmla="val -76645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TextBox 59"/>
          <p:cNvSpPr txBox="1"/>
          <p:nvPr/>
        </p:nvSpPr>
        <p:spPr>
          <a:xfrm>
            <a:off x="7251234" y="5429324"/>
            <a:ext cx="1509705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600" dirty="0"/>
              <a:t>Selected by I-NSSAI + DNN</a:t>
            </a:r>
          </a:p>
          <a:p>
            <a:r>
              <a:rPr lang="en-GB" sz="1600" dirty="0">
                <a:solidFill>
                  <a:srgbClr val="FF0000"/>
                </a:solidFill>
              </a:rPr>
              <a:t>In SM message</a:t>
            </a:r>
          </a:p>
        </p:txBody>
      </p:sp>
    </p:spTree>
    <p:extLst>
      <p:ext uri="{BB962C8B-B14F-4D97-AF65-F5344CB8AC3E}">
        <p14:creationId xmlns:p14="http://schemas.microsoft.com/office/powerpoint/2010/main" val="5895446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Some terminology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In section 8.1. these terms are used:</a:t>
            </a:r>
          </a:p>
          <a:p>
            <a:pPr lvl="1"/>
            <a:r>
              <a:rPr lang="en-GB" dirty="0"/>
              <a:t>Configured NSSAI: a NSSAI configured by default on a UE to be used in a PLMN before any interaction with the PLMN ever took place</a:t>
            </a:r>
          </a:p>
          <a:p>
            <a:pPr lvl="1"/>
            <a:r>
              <a:rPr lang="en-GB" dirty="0"/>
              <a:t>Accepted NSSAI: the NSSAI used by the UE AFTER the PLMN has accepted an attach request  including THIS NSSAI.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75240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329</Words>
  <Application>Microsoft Office PowerPoint</Application>
  <PresentationFormat>On-screen Show (4:3)</PresentationFormat>
  <Paragraphs>50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Nokia Pure Headline Ultra Light</vt:lpstr>
      <vt:lpstr>ヒラギノ角ゴ Pro W3</vt:lpstr>
      <vt:lpstr>Office Theme</vt:lpstr>
      <vt:lpstr>PowerPoint Presentation</vt:lpstr>
      <vt:lpstr>What is NSSAI?</vt:lpstr>
      <vt:lpstr>Which procedures use what</vt:lpstr>
      <vt:lpstr>What does HSS store</vt:lpstr>
      <vt:lpstr>HOW is CCNF selected by RAN</vt:lpstr>
      <vt:lpstr>HOW is SMF selected by CCNF</vt:lpstr>
      <vt:lpstr>PowerPoint Presentation</vt:lpstr>
      <vt:lpstr>Some terminology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Qualcomm 04</dc:creator>
  <cp:lastModifiedBy>EDITOR</cp:lastModifiedBy>
  <cp:revision>36</cp:revision>
  <dcterms:created xsi:type="dcterms:W3CDTF">2016-10-12T15:23:07Z</dcterms:created>
  <dcterms:modified xsi:type="dcterms:W3CDTF">2016-11-15T15:01:08Z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-1675620686</vt:i4>
  </property>
  <property fmtid="{D5CDD505-2E9C-101B-9397-08002B2CF9AE}" pid="3" name="_NewReviewCycle">
    <vt:lpwstr/>
  </property>
  <property fmtid="{D5CDD505-2E9C-101B-9397-08002B2CF9AE}" pid="4" name="_EmailSubject">
    <vt:lpwstr>Draft slides</vt:lpwstr>
  </property>
  <property fmtid="{D5CDD505-2E9C-101B-9397-08002B2CF9AE}" pid="5" name="_AuthorEmail">
    <vt:lpwstr>harisz@qti.qualcomm.com</vt:lpwstr>
  </property>
  <property fmtid="{D5CDD505-2E9C-101B-9397-08002B2CF9AE}" pid="6" name="_AuthorEmailDisplayName">
    <vt:lpwstr>Zisimopoulos, Haris</vt:lpwstr>
  </property>
  <property fmtid="{D5CDD505-2E9C-101B-9397-08002B2CF9AE}" pid="7" name="_PreviousAdHocReviewCycleID">
    <vt:i4>-878310122</vt:i4>
  </property>
</Properties>
</file>